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bold.fntdata"/><Relationship Id="rId10" Type="http://schemas.openxmlformats.org/officeDocument/2006/relationships/slide" Target="slides/slide5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8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899a30f9d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899a30f9d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5695fa15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5695fa15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899a30f9d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899a30f9d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5695fa15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5695fa15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d46f643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d46f643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5695fa15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5695fa15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23348303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23348303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04e303c3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04e303c3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04e303c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e04e303c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805a80c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0805a80c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4e303c3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e04e303c3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04e303c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04e303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899a30f9d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899a30f9d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fdb9625ff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fdb9625ff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5695fa15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5695fa15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5695fa15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05695fa15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b422c3e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fb422c3e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c3f7869c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c3f7869c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23348303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023348303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7f5e1a67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7f5e1a67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 -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8bc6d22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8bc6d22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899a30f9d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899a30f9d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5695fa15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5695fa15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899a30f9d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899a30f9d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04e303c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04e303c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5695fa1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5695fa1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hyperlink" Target="https://drive.google.com/file/d/1x-9uya4vVgNvplmX5ksCfFj9nzrCvVo0/vie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jpg"/><Relationship Id="rId4" Type="http://schemas.openxmlformats.org/officeDocument/2006/relationships/hyperlink" Target="mailto:fialova.veronika@izomat.cz" TargetMode="External"/><Relationship Id="rId5" Type="http://schemas.openxmlformats.org/officeDocument/2006/relationships/hyperlink" Target="mailto:tomas.kosut@increative.cz" TargetMode="External"/><Relationship Id="rId6" Type="http://schemas.openxmlformats.org/officeDocument/2006/relationships/hyperlink" Target="https://www.linkedin.com/in/veronika-fialova/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linkedin.com/in/tom%C3%A1%C5%A1-ko%C5%A1ut-b15126a4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37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Seznamte se</a:t>
            </a:r>
            <a:endParaRPr sz="21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37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Mějte očekávání</a:t>
            </a:r>
            <a:endParaRPr sz="21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37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Řešte detaily</a:t>
            </a:r>
            <a:endParaRPr sz="21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37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Podepište smlouvu a dohodu o mlčenlivosti</a:t>
            </a:r>
            <a:endParaRPr sz="21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37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Máte projektového manažera?</a:t>
            </a:r>
            <a:endParaRPr sz="1433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 FÁZE Nastavení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/>
        </p:nvSpPr>
        <p:spPr>
          <a:xfrm>
            <a:off x="1578600" y="2383525"/>
            <a:ext cx="598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Průběh spolupráce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226200" y="2383525"/>
            <a:ext cx="869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Průběh</a:t>
            </a: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spolupráce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. FÁZE </a:t>
            </a: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Průběh</a:t>
            </a: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57250" y="450350"/>
            <a:ext cx="8520600" cy="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VYHODNOCUJTE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57250" y="450350"/>
            <a:ext cx="8520600" cy="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VYHODNOCUJTE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9" name="Google Shape;139;p25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245100" y="1130275"/>
            <a:ext cx="306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23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34"/>
              <a:buFont typeface="Proxima Nova"/>
              <a:buChar char="●"/>
            </a:pPr>
            <a:r>
              <a:rPr lang="en-GB" sz="16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Chcete v</a:t>
            </a:r>
            <a:r>
              <a:rPr lang="en-GB" sz="16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ýstup nebo výsledek?</a:t>
            </a:r>
            <a:endParaRPr sz="16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3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34"/>
              <a:buFont typeface="Proxima Nova"/>
              <a:buChar char="●"/>
            </a:pPr>
            <a:r>
              <a:rPr lang="en-GB" sz="16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Vyhodnocování výsledků</a:t>
            </a:r>
            <a:endParaRPr sz="16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23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34"/>
              <a:buFont typeface="Proxima Nova"/>
              <a:buChar char="●"/>
            </a:pPr>
            <a:r>
              <a:rPr lang="en-GB" sz="16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Looker studio   </a:t>
            </a:r>
            <a:r>
              <a:rPr b="1" lang="en-GB" sz="16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  </a:t>
            </a:r>
            <a:r>
              <a:rPr lang="en-GB" sz="1633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(Google data studio)</a:t>
            </a:r>
            <a:endParaRPr sz="1633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6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460" y="763850"/>
            <a:ext cx="563636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33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“Hlídáme celkové PNO, tlačíme dolů CPC i CPA.             Zaměříme se ještě na přistávačky a poladíme na nich SEO.”</a:t>
            </a:r>
            <a:endParaRPr b="1" sz="2233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33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33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“Potřebujeme tam teď hodit pro koncáky hlavně prolejváky, epska a šukalky.”</a:t>
            </a:r>
            <a:endParaRPr b="1" sz="2233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highlight>
                <a:schemeClr val="accent6"/>
              </a:highlight>
            </a:endParaRPr>
          </a:p>
        </p:txBody>
      </p:sp>
      <p:sp>
        <p:nvSpPr>
          <p:cNvPr id="154" name="Google Shape;154;p27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5602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67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Termíny </a:t>
            </a:r>
            <a:endParaRPr sz="2167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5602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67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Pravidelné kontroly</a:t>
            </a:r>
            <a:endParaRPr sz="2167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5602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67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Provozní slepota</a:t>
            </a:r>
            <a:endParaRPr sz="2167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5602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67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Sdílení informací/vzdělávání</a:t>
            </a:r>
            <a:endParaRPr sz="2167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5602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roxima Nova"/>
              <a:buChar char="●"/>
            </a:pPr>
            <a:r>
              <a:rPr lang="en-GB" sz="2167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Audit</a:t>
            </a:r>
            <a:endParaRPr sz="1433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804" y="1086537"/>
            <a:ext cx="5506326" cy="33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33591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Výstup x výsledek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ClickUP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Všechny tasky na jednom místě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311700" y="2483550"/>
            <a:ext cx="3321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Zápisy z interních meetingů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311700" y="3196150"/>
            <a:ext cx="33591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Zápisy z klientských a strategických meetingů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311700" y="4131450"/>
            <a:ext cx="406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databáze 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1225" y="264587"/>
            <a:ext cx="4246850" cy="461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8025" y="373949"/>
            <a:ext cx="4550050" cy="450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0200" y="-35275"/>
            <a:ext cx="2028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152475"/>
            <a:ext cx="471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Komunikace agentura -  klient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pravidelné meetingy – provozní/strategické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úkoly z minula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vyhodnocení výsledků za předchozí období (Looker)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novinky, co se chystá, na čem budeme pracovat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nové podněty a úkoly z obou stran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telefon / email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zadávání podnětů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225" y="147812"/>
            <a:ext cx="3005475" cy="48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0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Zadávání kampaní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Tak tam něco dejte…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Fotky nemáme, ale vy si určitě poradíte…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Zítra to chceme spustit…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trike="sngStrik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Rychlokvašky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Zadání kampaně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31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FÁZE Průběh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/>
        </p:nvSpPr>
        <p:spPr>
          <a:xfrm>
            <a:off x="1388700" y="2383525"/>
            <a:ext cx="6366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Ukončení spolupráce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226200" y="2383525"/>
            <a:ext cx="869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Ukončení</a:t>
            </a: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spolupráce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828125"/>
            <a:ext cx="8520600" cy="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-GB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UŠETŘETE SI STAROSTI</a:t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-GB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COŽE?</a:t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33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4. FÁZE Ukončení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4">
            <a:alphaModFix/>
          </a:blip>
          <a:srcRect b="14971" l="0" r="0" t="13049"/>
          <a:stretch/>
        </p:blipFill>
        <p:spPr>
          <a:xfrm>
            <a:off x="3048000" y="2134575"/>
            <a:ext cx="3048000" cy="2193900"/>
          </a:xfrm>
          <a:prstGeom prst="rect">
            <a:avLst/>
          </a:prstGeom>
          <a:noFill/>
          <a:ln>
            <a:noFill/>
          </a:ln>
          <a:effectLst>
            <a:outerShdw blurRad="37147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6" name="Google Shape;206;p33"/>
          <p:cNvSpPr txBox="1"/>
          <p:nvPr/>
        </p:nvSpPr>
        <p:spPr>
          <a:xfrm>
            <a:off x="4432550" y="4328475"/>
            <a:ext cx="1724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434343"/>
                </a:solidFill>
              </a:rPr>
              <a:t>Zdroj: Google obrázky</a:t>
            </a:r>
            <a:endParaRPr sz="5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741750"/>
            <a:ext cx="8520600" cy="36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Přehled účtů pro reklamu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Přístupy do nástrojů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vlastní firma ne agentura / externista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externisté jdou přes agenturní/partnerské přístupy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Všechny výstupy a podklady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213" name="Google Shape;213;p34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4. FÁZE Ukončení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Myslete na bezpečnost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Máte dohodu o mlčenlivosti?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Dejte reference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220" name="Google Shape;220;p35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4. FÁZE Ukončení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1053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 si odnést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311700" y="1608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 prvé řadě dárek od nás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Definujte</a:t>
            </a: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si zadání, vaše cíle a očekávání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Věnujte čas </a:t>
            </a: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 energii správnému výběru a nastavení spolupráce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Sdílejte</a:t>
            </a: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svoje know how a spolupracujte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Chtějte výsledky </a:t>
            </a: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 ne výstupy, </a:t>
            </a: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zamyslete se nad přínosem aktivit, které děláte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Neberte to moc vážně a </a:t>
            </a: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užijte si to 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723" y="3735450"/>
            <a:ext cx="321574" cy="32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4. FÁZE Ukončení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5325" y="58850"/>
            <a:ext cx="2512900" cy="25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4672700" y="358244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434343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fialova.veronika@izomat.cz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1572000" y="358244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434343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tomas.kosut@increative.cz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38" name="Google Shape;238;p3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8225" y="4044148"/>
            <a:ext cx="545600" cy="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2900" y="4044148"/>
            <a:ext cx="545600" cy="5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Zůstaneme ve spojení?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Od teď b</a:t>
            </a:r>
            <a:r>
              <a:rPr lang="en-GB"/>
              <a:t>udete agenturu řídit vy a nebo ona vás?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574850" y="2337325"/>
            <a:ext cx="5994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Výběr partnera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26200" y="2265825"/>
            <a:ext cx="869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Výběr partnera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1. </a:t>
            </a: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FÁZE Výběr partnera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828125"/>
            <a:ext cx="8520600" cy="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BUĎTE PŘIPRAVENI</a:t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19232" l="7309" r="6289" t="8923"/>
          <a:stretch/>
        </p:blipFill>
        <p:spPr>
          <a:xfrm>
            <a:off x="2596825" y="1636600"/>
            <a:ext cx="3950350" cy="280552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st="19050">
              <a:srgbClr val="000000">
                <a:alpha val="64999"/>
              </a:srgbClr>
            </a:outerShdw>
          </a:effectLst>
        </p:spPr>
      </p:pic>
      <p:sp>
        <p:nvSpPr>
          <p:cNvPr id="77" name="Google Shape;77;p16"/>
          <p:cNvSpPr txBox="1"/>
          <p:nvPr/>
        </p:nvSpPr>
        <p:spPr>
          <a:xfrm>
            <a:off x="4822775" y="4442125"/>
            <a:ext cx="1724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434343"/>
                </a:solidFill>
              </a:rPr>
              <a:t>Zdroj: Google obrázky</a:t>
            </a:r>
            <a:endParaRPr sz="5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024650"/>
            <a:ext cx="85206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 si připravit a proč?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Vyjasněnou marketingovou strategii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Jak poznáte odborníky, když toho o marketingu moc nevíte?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Dopřejte si čas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Prozkoumejte to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Reference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Podle čeho se rozhodovat?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Sympatie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První znaky neprofesionality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1. FÁZE Výběr partnera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Varovné signály: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Předmět podnikání firmy 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Nejasné zadání a nereálné představy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Neochota klienta spolupracovat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1. FÁZE Výběr partnera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26200" y="2265825"/>
            <a:ext cx="8691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Nastavení spolupráce</a:t>
            </a:r>
            <a:endParaRPr b="1" sz="5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828125"/>
            <a:ext cx="8520600" cy="8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SLAĎTE OČEKÁVÁNÍ</a:t>
            </a:r>
            <a:endParaRPr b="1"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. FÁZE Nastavení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x dodavatel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Očekávání od spolupráce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Definování cílů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Očekávání agentury od klient</a:t>
            </a: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●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 čemu má agentura PM? 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strategie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cíle, očekávání, zadání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sestavuje a vede tým specialistů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roxima Nova"/>
              <a:buChar char="○"/>
            </a:pPr>
            <a:r>
              <a:rPr lang="en-GB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hlídá kvalitu, termíny, budget</a:t>
            </a:r>
            <a:endParaRPr sz="18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21"/>
          <p:cNvSpPr txBox="1"/>
          <p:nvPr>
            <p:ph type="title"/>
          </p:nvPr>
        </p:nvSpPr>
        <p:spPr>
          <a:xfrm>
            <a:off x="0" y="58850"/>
            <a:ext cx="413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 FÁZE Nastavení spolupráce</a:t>
            </a:r>
            <a:endParaRPr b="1" sz="172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